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69FC9-2373-AA31-4920-A10F8558A5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DC63D2C-14B8-0992-2539-C37BF640D0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2D97555-679F-20D0-5749-9E4A4C061DE2}"/>
              </a:ext>
            </a:extLst>
          </p:cNvPr>
          <p:cNvSpPr>
            <a:spLocks noGrp="1"/>
          </p:cNvSpPr>
          <p:nvPr>
            <p:ph type="dt" sz="half" idx="10"/>
          </p:nvPr>
        </p:nvSpPr>
        <p:spPr/>
        <p:txBody>
          <a:bodyPr/>
          <a:lstStyle/>
          <a:p>
            <a:fld id="{EB75C4F1-676A-458D-87FE-5FBB7AFABC10}" type="datetimeFigureOut">
              <a:rPr lang="en-IN" smtClean="0"/>
              <a:t>14-09-2023</a:t>
            </a:fld>
            <a:endParaRPr lang="en-IN"/>
          </a:p>
        </p:txBody>
      </p:sp>
      <p:sp>
        <p:nvSpPr>
          <p:cNvPr id="5" name="Footer Placeholder 4">
            <a:extLst>
              <a:ext uri="{FF2B5EF4-FFF2-40B4-BE49-F238E27FC236}">
                <a16:creationId xmlns:a16="http://schemas.microsoft.com/office/drawing/2014/main" id="{0C5199CA-D0FF-EA4C-4A37-6AA2509F4F1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898FFF6-7F6D-A53B-A567-9E73436626DC}"/>
              </a:ext>
            </a:extLst>
          </p:cNvPr>
          <p:cNvSpPr>
            <a:spLocks noGrp="1"/>
          </p:cNvSpPr>
          <p:nvPr>
            <p:ph type="sldNum" sz="quarter" idx="12"/>
          </p:nvPr>
        </p:nvSpPr>
        <p:spPr/>
        <p:txBody>
          <a:bodyPr/>
          <a:lstStyle/>
          <a:p>
            <a:fld id="{42B165FE-2E28-4129-AE89-E4CB6F08D46D}" type="slidenum">
              <a:rPr lang="en-IN" smtClean="0"/>
              <a:t>‹#›</a:t>
            </a:fld>
            <a:endParaRPr lang="en-IN"/>
          </a:p>
        </p:txBody>
      </p:sp>
    </p:spTree>
    <p:extLst>
      <p:ext uri="{BB962C8B-B14F-4D97-AF65-F5344CB8AC3E}">
        <p14:creationId xmlns:p14="http://schemas.microsoft.com/office/powerpoint/2010/main" val="2319259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960A1-3992-8510-33BC-3B1E1400B6D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84462D2-AE8B-DC67-B6D2-1B7ECC9A6E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BD2D111-7C1E-B3E8-9FA6-EEB92377555F}"/>
              </a:ext>
            </a:extLst>
          </p:cNvPr>
          <p:cNvSpPr>
            <a:spLocks noGrp="1"/>
          </p:cNvSpPr>
          <p:nvPr>
            <p:ph type="dt" sz="half" idx="10"/>
          </p:nvPr>
        </p:nvSpPr>
        <p:spPr/>
        <p:txBody>
          <a:bodyPr/>
          <a:lstStyle/>
          <a:p>
            <a:fld id="{EB75C4F1-676A-458D-87FE-5FBB7AFABC10}" type="datetimeFigureOut">
              <a:rPr lang="en-IN" smtClean="0"/>
              <a:t>14-09-2023</a:t>
            </a:fld>
            <a:endParaRPr lang="en-IN"/>
          </a:p>
        </p:txBody>
      </p:sp>
      <p:sp>
        <p:nvSpPr>
          <p:cNvPr id="5" name="Footer Placeholder 4">
            <a:extLst>
              <a:ext uri="{FF2B5EF4-FFF2-40B4-BE49-F238E27FC236}">
                <a16:creationId xmlns:a16="http://schemas.microsoft.com/office/drawing/2014/main" id="{4A5AF238-2A86-484D-2B91-B5173F5DBD4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254E3DD-8CC1-19B4-5EA9-D62975D4377C}"/>
              </a:ext>
            </a:extLst>
          </p:cNvPr>
          <p:cNvSpPr>
            <a:spLocks noGrp="1"/>
          </p:cNvSpPr>
          <p:nvPr>
            <p:ph type="sldNum" sz="quarter" idx="12"/>
          </p:nvPr>
        </p:nvSpPr>
        <p:spPr/>
        <p:txBody>
          <a:bodyPr/>
          <a:lstStyle/>
          <a:p>
            <a:fld id="{42B165FE-2E28-4129-AE89-E4CB6F08D46D}" type="slidenum">
              <a:rPr lang="en-IN" smtClean="0"/>
              <a:t>‹#›</a:t>
            </a:fld>
            <a:endParaRPr lang="en-IN"/>
          </a:p>
        </p:txBody>
      </p:sp>
    </p:spTree>
    <p:extLst>
      <p:ext uri="{BB962C8B-B14F-4D97-AF65-F5344CB8AC3E}">
        <p14:creationId xmlns:p14="http://schemas.microsoft.com/office/powerpoint/2010/main" val="1292001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AF7FB5-D5D0-942A-3570-DB2125D494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AAE79AC-1DC0-67D0-D897-B1C00F59DB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59C0655-5358-01F9-2040-4A60CC7A8D4B}"/>
              </a:ext>
            </a:extLst>
          </p:cNvPr>
          <p:cNvSpPr>
            <a:spLocks noGrp="1"/>
          </p:cNvSpPr>
          <p:nvPr>
            <p:ph type="dt" sz="half" idx="10"/>
          </p:nvPr>
        </p:nvSpPr>
        <p:spPr/>
        <p:txBody>
          <a:bodyPr/>
          <a:lstStyle/>
          <a:p>
            <a:fld id="{EB75C4F1-676A-458D-87FE-5FBB7AFABC10}" type="datetimeFigureOut">
              <a:rPr lang="en-IN" smtClean="0"/>
              <a:t>14-09-2023</a:t>
            </a:fld>
            <a:endParaRPr lang="en-IN"/>
          </a:p>
        </p:txBody>
      </p:sp>
      <p:sp>
        <p:nvSpPr>
          <p:cNvPr id="5" name="Footer Placeholder 4">
            <a:extLst>
              <a:ext uri="{FF2B5EF4-FFF2-40B4-BE49-F238E27FC236}">
                <a16:creationId xmlns:a16="http://schemas.microsoft.com/office/drawing/2014/main" id="{A8E5C7B6-D425-E867-2C77-534C01BB53A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04D6642-8446-638B-AEED-58BE2005C44F}"/>
              </a:ext>
            </a:extLst>
          </p:cNvPr>
          <p:cNvSpPr>
            <a:spLocks noGrp="1"/>
          </p:cNvSpPr>
          <p:nvPr>
            <p:ph type="sldNum" sz="quarter" idx="12"/>
          </p:nvPr>
        </p:nvSpPr>
        <p:spPr/>
        <p:txBody>
          <a:bodyPr/>
          <a:lstStyle/>
          <a:p>
            <a:fld id="{42B165FE-2E28-4129-AE89-E4CB6F08D46D}" type="slidenum">
              <a:rPr lang="en-IN" smtClean="0"/>
              <a:t>‹#›</a:t>
            </a:fld>
            <a:endParaRPr lang="en-IN"/>
          </a:p>
        </p:txBody>
      </p:sp>
    </p:spTree>
    <p:extLst>
      <p:ext uri="{BB962C8B-B14F-4D97-AF65-F5344CB8AC3E}">
        <p14:creationId xmlns:p14="http://schemas.microsoft.com/office/powerpoint/2010/main" val="3868539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7DFD5-A713-B480-8AA9-024B45E9E2E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6F7BDFE-82F4-85F6-14FF-220E6056E0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CA97913-E92C-A7B4-B38C-65909E69D12D}"/>
              </a:ext>
            </a:extLst>
          </p:cNvPr>
          <p:cNvSpPr>
            <a:spLocks noGrp="1"/>
          </p:cNvSpPr>
          <p:nvPr>
            <p:ph type="dt" sz="half" idx="10"/>
          </p:nvPr>
        </p:nvSpPr>
        <p:spPr/>
        <p:txBody>
          <a:bodyPr/>
          <a:lstStyle/>
          <a:p>
            <a:fld id="{EB75C4F1-676A-458D-87FE-5FBB7AFABC10}" type="datetimeFigureOut">
              <a:rPr lang="en-IN" smtClean="0"/>
              <a:t>14-09-2023</a:t>
            </a:fld>
            <a:endParaRPr lang="en-IN"/>
          </a:p>
        </p:txBody>
      </p:sp>
      <p:sp>
        <p:nvSpPr>
          <p:cNvPr id="5" name="Footer Placeholder 4">
            <a:extLst>
              <a:ext uri="{FF2B5EF4-FFF2-40B4-BE49-F238E27FC236}">
                <a16:creationId xmlns:a16="http://schemas.microsoft.com/office/drawing/2014/main" id="{20C43AF8-AF1F-FC8D-4005-A45D20D4BBB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D5D6EC1-9671-90CD-A9BE-AB0361000CDD}"/>
              </a:ext>
            </a:extLst>
          </p:cNvPr>
          <p:cNvSpPr>
            <a:spLocks noGrp="1"/>
          </p:cNvSpPr>
          <p:nvPr>
            <p:ph type="sldNum" sz="quarter" idx="12"/>
          </p:nvPr>
        </p:nvSpPr>
        <p:spPr/>
        <p:txBody>
          <a:bodyPr/>
          <a:lstStyle/>
          <a:p>
            <a:fld id="{42B165FE-2E28-4129-AE89-E4CB6F08D46D}" type="slidenum">
              <a:rPr lang="en-IN" smtClean="0"/>
              <a:t>‹#›</a:t>
            </a:fld>
            <a:endParaRPr lang="en-IN"/>
          </a:p>
        </p:txBody>
      </p:sp>
    </p:spTree>
    <p:extLst>
      <p:ext uri="{BB962C8B-B14F-4D97-AF65-F5344CB8AC3E}">
        <p14:creationId xmlns:p14="http://schemas.microsoft.com/office/powerpoint/2010/main" val="449310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680C3-593A-646F-9F2A-016C7D2FD3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B758657-A58C-7F08-1945-69136FF895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19E754-3B88-957F-7A5A-F9B331E43938}"/>
              </a:ext>
            </a:extLst>
          </p:cNvPr>
          <p:cNvSpPr>
            <a:spLocks noGrp="1"/>
          </p:cNvSpPr>
          <p:nvPr>
            <p:ph type="dt" sz="half" idx="10"/>
          </p:nvPr>
        </p:nvSpPr>
        <p:spPr/>
        <p:txBody>
          <a:bodyPr/>
          <a:lstStyle/>
          <a:p>
            <a:fld id="{EB75C4F1-676A-458D-87FE-5FBB7AFABC10}" type="datetimeFigureOut">
              <a:rPr lang="en-IN" smtClean="0"/>
              <a:t>14-09-2023</a:t>
            </a:fld>
            <a:endParaRPr lang="en-IN"/>
          </a:p>
        </p:txBody>
      </p:sp>
      <p:sp>
        <p:nvSpPr>
          <p:cNvPr id="5" name="Footer Placeholder 4">
            <a:extLst>
              <a:ext uri="{FF2B5EF4-FFF2-40B4-BE49-F238E27FC236}">
                <a16:creationId xmlns:a16="http://schemas.microsoft.com/office/drawing/2014/main" id="{4AE49760-C44D-3C03-9242-C3E006DA143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33071AA-522A-E489-4370-FC240924CE60}"/>
              </a:ext>
            </a:extLst>
          </p:cNvPr>
          <p:cNvSpPr>
            <a:spLocks noGrp="1"/>
          </p:cNvSpPr>
          <p:nvPr>
            <p:ph type="sldNum" sz="quarter" idx="12"/>
          </p:nvPr>
        </p:nvSpPr>
        <p:spPr/>
        <p:txBody>
          <a:bodyPr/>
          <a:lstStyle/>
          <a:p>
            <a:fld id="{42B165FE-2E28-4129-AE89-E4CB6F08D46D}" type="slidenum">
              <a:rPr lang="en-IN" smtClean="0"/>
              <a:t>‹#›</a:t>
            </a:fld>
            <a:endParaRPr lang="en-IN"/>
          </a:p>
        </p:txBody>
      </p:sp>
    </p:spTree>
    <p:extLst>
      <p:ext uri="{BB962C8B-B14F-4D97-AF65-F5344CB8AC3E}">
        <p14:creationId xmlns:p14="http://schemas.microsoft.com/office/powerpoint/2010/main" val="325590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1BAF2-12F0-020C-97F3-F8990A9988C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48C2067-1EDB-EFC1-A7C3-C30501F46F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60B1CAD-4AFF-EB73-F2EB-D7F69EFA94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4C6DDF3-AF1E-7138-B313-725EE4E8D146}"/>
              </a:ext>
            </a:extLst>
          </p:cNvPr>
          <p:cNvSpPr>
            <a:spLocks noGrp="1"/>
          </p:cNvSpPr>
          <p:nvPr>
            <p:ph type="dt" sz="half" idx="10"/>
          </p:nvPr>
        </p:nvSpPr>
        <p:spPr/>
        <p:txBody>
          <a:bodyPr/>
          <a:lstStyle/>
          <a:p>
            <a:fld id="{EB75C4F1-676A-458D-87FE-5FBB7AFABC10}" type="datetimeFigureOut">
              <a:rPr lang="en-IN" smtClean="0"/>
              <a:t>14-09-2023</a:t>
            </a:fld>
            <a:endParaRPr lang="en-IN"/>
          </a:p>
        </p:txBody>
      </p:sp>
      <p:sp>
        <p:nvSpPr>
          <p:cNvPr id="6" name="Footer Placeholder 5">
            <a:extLst>
              <a:ext uri="{FF2B5EF4-FFF2-40B4-BE49-F238E27FC236}">
                <a16:creationId xmlns:a16="http://schemas.microsoft.com/office/drawing/2014/main" id="{BA06F47E-62CF-6C36-ACAE-40CE6DAC864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1438FB9-3A27-0986-3BFE-E38DD6C9D4B9}"/>
              </a:ext>
            </a:extLst>
          </p:cNvPr>
          <p:cNvSpPr>
            <a:spLocks noGrp="1"/>
          </p:cNvSpPr>
          <p:nvPr>
            <p:ph type="sldNum" sz="quarter" idx="12"/>
          </p:nvPr>
        </p:nvSpPr>
        <p:spPr/>
        <p:txBody>
          <a:bodyPr/>
          <a:lstStyle/>
          <a:p>
            <a:fld id="{42B165FE-2E28-4129-AE89-E4CB6F08D46D}" type="slidenum">
              <a:rPr lang="en-IN" smtClean="0"/>
              <a:t>‹#›</a:t>
            </a:fld>
            <a:endParaRPr lang="en-IN"/>
          </a:p>
        </p:txBody>
      </p:sp>
    </p:spTree>
    <p:extLst>
      <p:ext uri="{BB962C8B-B14F-4D97-AF65-F5344CB8AC3E}">
        <p14:creationId xmlns:p14="http://schemas.microsoft.com/office/powerpoint/2010/main" val="1748437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A3377-FC7F-D42B-A0A2-A5CE8F9B575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6002309-4DC9-0468-D754-AD1AED3A03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BB4361-418F-5B0B-2085-99E4658312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F5EE504-3179-2331-4E60-47985DDD94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9F34C5-E4A0-3B36-2EF6-DC30C4665A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E25861A-3619-7433-613D-4A442A7FB8D0}"/>
              </a:ext>
            </a:extLst>
          </p:cNvPr>
          <p:cNvSpPr>
            <a:spLocks noGrp="1"/>
          </p:cNvSpPr>
          <p:nvPr>
            <p:ph type="dt" sz="half" idx="10"/>
          </p:nvPr>
        </p:nvSpPr>
        <p:spPr/>
        <p:txBody>
          <a:bodyPr/>
          <a:lstStyle/>
          <a:p>
            <a:fld id="{EB75C4F1-676A-458D-87FE-5FBB7AFABC10}" type="datetimeFigureOut">
              <a:rPr lang="en-IN" smtClean="0"/>
              <a:t>14-09-2023</a:t>
            </a:fld>
            <a:endParaRPr lang="en-IN"/>
          </a:p>
        </p:txBody>
      </p:sp>
      <p:sp>
        <p:nvSpPr>
          <p:cNvPr id="8" name="Footer Placeholder 7">
            <a:extLst>
              <a:ext uri="{FF2B5EF4-FFF2-40B4-BE49-F238E27FC236}">
                <a16:creationId xmlns:a16="http://schemas.microsoft.com/office/drawing/2014/main" id="{DF09CAE7-7A79-253C-6B66-EA94A114A95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863F698-F49D-FEA7-3DCF-174931AFB07F}"/>
              </a:ext>
            </a:extLst>
          </p:cNvPr>
          <p:cNvSpPr>
            <a:spLocks noGrp="1"/>
          </p:cNvSpPr>
          <p:nvPr>
            <p:ph type="sldNum" sz="quarter" idx="12"/>
          </p:nvPr>
        </p:nvSpPr>
        <p:spPr/>
        <p:txBody>
          <a:bodyPr/>
          <a:lstStyle/>
          <a:p>
            <a:fld id="{42B165FE-2E28-4129-AE89-E4CB6F08D46D}" type="slidenum">
              <a:rPr lang="en-IN" smtClean="0"/>
              <a:t>‹#›</a:t>
            </a:fld>
            <a:endParaRPr lang="en-IN"/>
          </a:p>
        </p:txBody>
      </p:sp>
    </p:spTree>
    <p:extLst>
      <p:ext uri="{BB962C8B-B14F-4D97-AF65-F5344CB8AC3E}">
        <p14:creationId xmlns:p14="http://schemas.microsoft.com/office/powerpoint/2010/main" val="1007892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8B88F-5C62-99EE-BF13-7E2E2D9111C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9C9739C-C63E-66DD-8DD1-0F40BC243B2F}"/>
              </a:ext>
            </a:extLst>
          </p:cNvPr>
          <p:cNvSpPr>
            <a:spLocks noGrp="1"/>
          </p:cNvSpPr>
          <p:nvPr>
            <p:ph type="dt" sz="half" idx="10"/>
          </p:nvPr>
        </p:nvSpPr>
        <p:spPr/>
        <p:txBody>
          <a:bodyPr/>
          <a:lstStyle/>
          <a:p>
            <a:fld id="{EB75C4F1-676A-458D-87FE-5FBB7AFABC10}" type="datetimeFigureOut">
              <a:rPr lang="en-IN" smtClean="0"/>
              <a:t>14-09-2023</a:t>
            </a:fld>
            <a:endParaRPr lang="en-IN"/>
          </a:p>
        </p:txBody>
      </p:sp>
      <p:sp>
        <p:nvSpPr>
          <p:cNvPr id="4" name="Footer Placeholder 3">
            <a:extLst>
              <a:ext uri="{FF2B5EF4-FFF2-40B4-BE49-F238E27FC236}">
                <a16:creationId xmlns:a16="http://schemas.microsoft.com/office/drawing/2014/main" id="{38824A9A-E64D-4441-CD60-E7383236609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39FF846-8A73-1D0B-8AA7-57D0BBB40590}"/>
              </a:ext>
            </a:extLst>
          </p:cNvPr>
          <p:cNvSpPr>
            <a:spLocks noGrp="1"/>
          </p:cNvSpPr>
          <p:nvPr>
            <p:ph type="sldNum" sz="quarter" idx="12"/>
          </p:nvPr>
        </p:nvSpPr>
        <p:spPr/>
        <p:txBody>
          <a:bodyPr/>
          <a:lstStyle/>
          <a:p>
            <a:fld id="{42B165FE-2E28-4129-AE89-E4CB6F08D46D}" type="slidenum">
              <a:rPr lang="en-IN" smtClean="0"/>
              <a:t>‹#›</a:t>
            </a:fld>
            <a:endParaRPr lang="en-IN"/>
          </a:p>
        </p:txBody>
      </p:sp>
    </p:spTree>
    <p:extLst>
      <p:ext uri="{BB962C8B-B14F-4D97-AF65-F5344CB8AC3E}">
        <p14:creationId xmlns:p14="http://schemas.microsoft.com/office/powerpoint/2010/main" val="1502431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39A816-4757-1A59-87C9-716FA3CD45C1}"/>
              </a:ext>
            </a:extLst>
          </p:cNvPr>
          <p:cNvSpPr>
            <a:spLocks noGrp="1"/>
          </p:cNvSpPr>
          <p:nvPr>
            <p:ph type="dt" sz="half" idx="10"/>
          </p:nvPr>
        </p:nvSpPr>
        <p:spPr/>
        <p:txBody>
          <a:bodyPr/>
          <a:lstStyle/>
          <a:p>
            <a:fld id="{EB75C4F1-676A-458D-87FE-5FBB7AFABC10}" type="datetimeFigureOut">
              <a:rPr lang="en-IN" smtClean="0"/>
              <a:t>14-09-2023</a:t>
            </a:fld>
            <a:endParaRPr lang="en-IN"/>
          </a:p>
        </p:txBody>
      </p:sp>
      <p:sp>
        <p:nvSpPr>
          <p:cNvPr id="3" name="Footer Placeholder 2">
            <a:extLst>
              <a:ext uri="{FF2B5EF4-FFF2-40B4-BE49-F238E27FC236}">
                <a16:creationId xmlns:a16="http://schemas.microsoft.com/office/drawing/2014/main" id="{53392886-8FA4-8B94-E7B8-80361DBA492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2D40059-95D9-1319-A71C-8FC56D58FAEF}"/>
              </a:ext>
            </a:extLst>
          </p:cNvPr>
          <p:cNvSpPr>
            <a:spLocks noGrp="1"/>
          </p:cNvSpPr>
          <p:nvPr>
            <p:ph type="sldNum" sz="quarter" idx="12"/>
          </p:nvPr>
        </p:nvSpPr>
        <p:spPr/>
        <p:txBody>
          <a:bodyPr/>
          <a:lstStyle/>
          <a:p>
            <a:fld id="{42B165FE-2E28-4129-AE89-E4CB6F08D46D}" type="slidenum">
              <a:rPr lang="en-IN" smtClean="0"/>
              <a:t>‹#›</a:t>
            </a:fld>
            <a:endParaRPr lang="en-IN"/>
          </a:p>
        </p:txBody>
      </p:sp>
    </p:spTree>
    <p:extLst>
      <p:ext uri="{BB962C8B-B14F-4D97-AF65-F5344CB8AC3E}">
        <p14:creationId xmlns:p14="http://schemas.microsoft.com/office/powerpoint/2010/main" val="1390848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1F9CC-CD32-5B38-4021-11B94F6AD8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83EEC1A-01EF-CDB6-6A65-37B5E269B0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753738B-5E92-EBB0-4942-4A52BA2B3C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55D6F1-5EBC-A0DA-C1C9-2CDE4660CFF0}"/>
              </a:ext>
            </a:extLst>
          </p:cNvPr>
          <p:cNvSpPr>
            <a:spLocks noGrp="1"/>
          </p:cNvSpPr>
          <p:nvPr>
            <p:ph type="dt" sz="half" idx="10"/>
          </p:nvPr>
        </p:nvSpPr>
        <p:spPr/>
        <p:txBody>
          <a:bodyPr/>
          <a:lstStyle/>
          <a:p>
            <a:fld id="{EB75C4F1-676A-458D-87FE-5FBB7AFABC10}" type="datetimeFigureOut">
              <a:rPr lang="en-IN" smtClean="0"/>
              <a:t>14-09-2023</a:t>
            </a:fld>
            <a:endParaRPr lang="en-IN"/>
          </a:p>
        </p:txBody>
      </p:sp>
      <p:sp>
        <p:nvSpPr>
          <p:cNvPr id="6" name="Footer Placeholder 5">
            <a:extLst>
              <a:ext uri="{FF2B5EF4-FFF2-40B4-BE49-F238E27FC236}">
                <a16:creationId xmlns:a16="http://schemas.microsoft.com/office/drawing/2014/main" id="{752C3CEC-27F0-663D-320F-7E0455ED6EE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083BFBE-0321-4E5D-D9CD-88DDC1B92780}"/>
              </a:ext>
            </a:extLst>
          </p:cNvPr>
          <p:cNvSpPr>
            <a:spLocks noGrp="1"/>
          </p:cNvSpPr>
          <p:nvPr>
            <p:ph type="sldNum" sz="quarter" idx="12"/>
          </p:nvPr>
        </p:nvSpPr>
        <p:spPr/>
        <p:txBody>
          <a:bodyPr/>
          <a:lstStyle/>
          <a:p>
            <a:fld id="{42B165FE-2E28-4129-AE89-E4CB6F08D46D}" type="slidenum">
              <a:rPr lang="en-IN" smtClean="0"/>
              <a:t>‹#›</a:t>
            </a:fld>
            <a:endParaRPr lang="en-IN"/>
          </a:p>
        </p:txBody>
      </p:sp>
    </p:spTree>
    <p:extLst>
      <p:ext uri="{BB962C8B-B14F-4D97-AF65-F5344CB8AC3E}">
        <p14:creationId xmlns:p14="http://schemas.microsoft.com/office/powerpoint/2010/main" val="420604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4A963-A357-C21F-2526-9F1D06B554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4ABF2B1-C60D-5E2B-1E51-5D6E5CE985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A0CAE05-15CE-BC30-67A7-F2B9F2FB3B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D40F54-9554-1BBA-86D7-81F870790E6A}"/>
              </a:ext>
            </a:extLst>
          </p:cNvPr>
          <p:cNvSpPr>
            <a:spLocks noGrp="1"/>
          </p:cNvSpPr>
          <p:nvPr>
            <p:ph type="dt" sz="half" idx="10"/>
          </p:nvPr>
        </p:nvSpPr>
        <p:spPr/>
        <p:txBody>
          <a:bodyPr/>
          <a:lstStyle/>
          <a:p>
            <a:fld id="{EB75C4F1-676A-458D-87FE-5FBB7AFABC10}" type="datetimeFigureOut">
              <a:rPr lang="en-IN" smtClean="0"/>
              <a:t>14-09-2023</a:t>
            </a:fld>
            <a:endParaRPr lang="en-IN"/>
          </a:p>
        </p:txBody>
      </p:sp>
      <p:sp>
        <p:nvSpPr>
          <p:cNvPr id="6" name="Footer Placeholder 5">
            <a:extLst>
              <a:ext uri="{FF2B5EF4-FFF2-40B4-BE49-F238E27FC236}">
                <a16:creationId xmlns:a16="http://schemas.microsoft.com/office/drawing/2014/main" id="{562D408A-D704-2892-CCBE-34D9C635C75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35A083D-4396-D32F-E103-7735279650F5}"/>
              </a:ext>
            </a:extLst>
          </p:cNvPr>
          <p:cNvSpPr>
            <a:spLocks noGrp="1"/>
          </p:cNvSpPr>
          <p:nvPr>
            <p:ph type="sldNum" sz="quarter" idx="12"/>
          </p:nvPr>
        </p:nvSpPr>
        <p:spPr/>
        <p:txBody>
          <a:bodyPr/>
          <a:lstStyle/>
          <a:p>
            <a:fld id="{42B165FE-2E28-4129-AE89-E4CB6F08D46D}" type="slidenum">
              <a:rPr lang="en-IN" smtClean="0"/>
              <a:t>‹#›</a:t>
            </a:fld>
            <a:endParaRPr lang="en-IN"/>
          </a:p>
        </p:txBody>
      </p:sp>
    </p:spTree>
    <p:extLst>
      <p:ext uri="{BB962C8B-B14F-4D97-AF65-F5344CB8AC3E}">
        <p14:creationId xmlns:p14="http://schemas.microsoft.com/office/powerpoint/2010/main" val="4250091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7ABB0D-A684-0245-431C-822AB5D935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94F5829-BDD3-8DC9-3DF0-F0647D1386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B35E34A-D305-0E3A-B1CF-61C10E04B0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75C4F1-676A-458D-87FE-5FBB7AFABC10}" type="datetimeFigureOut">
              <a:rPr lang="en-IN" smtClean="0"/>
              <a:t>14-09-2023</a:t>
            </a:fld>
            <a:endParaRPr lang="en-IN"/>
          </a:p>
        </p:txBody>
      </p:sp>
      <p:sp>
        <p:nvSpPr>
          <p:cNvPr id="5" name="Footer Placeholder 4">
            <a:extLst>
              <a:ext uri="{FF2B5EF4-FFF2-40B4-BE49-F238E27FC236}">
                <a16:creationId xmlns:a16="http://schemas.microsoft.com/office/drawing/2014/main" id="{7D42FADB-95EA-15F7-A745-D4CDFBBB45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6D0C86BD-2ABF-287E-1D43-DD99A6FEF6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165FE-2E28-4129-AE89-E4CB6F08D46D}" type="slidenum">
              <a:rPr lang="en-IN" smtClean="0"/>
              <a:t>‹#›</a:t>
            </a:fld>
            <a:endParaRPr lang="en-IN"/>
          </a:p>
        </p:txBody>
      </p:sp>
    </p:spTree>
    <p:extLst>
      <p:ext uri="{BB962C8B-B14F-4D97-AF65-F5344CB8AC3E}">
        <p14:creationId xmlns:p14="http://schemas.microsoft.com/office/powerpoint/2010/main" val="465494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095C609-E265-1161-6C31-D90343391305}"/>
              </a:ext>
            </a:extLst>
          </p:cNvPr>
          <p:cNvSpPr txBox="1"/>
          <p:nvPr/>
        </p:nvSpPr>
        <p:spPr>
          <a:xfrm>
            <a:off x="2280863" y="2444040"/>
            <a:ext cx="9010435" cy="2246769"/>
          </a:xfrm>
          <a:prstGeom prst="rect">
            <a:avLst/>
          </a:prstGeom>
          <a:noFill/>
        </p:spPr>
        <p:txBody>
          <a:bodyPr wrap="square" rtlCol="0">
            <a:spAutoFit/>
          </a:bodyPr>
          <a:lstStyle/>
          <a:p>
            <a:r>
              <a:rPr lang="en-US" sz="2000" b="1" i="1" dirty="0">
                <a:latin typeface="Arial" panose="020B0604020202020204" pitchFamily="34" charset="0"/>
                <a:cs typeface="Arial" panose="020B0604020202020204" pitchFamily="34" charset="0"/>
              </a:rPr>
              <a:t>TOPIC – </a:t>
            </a:r>
            <a:r>
              <a:rPr lang="en-US" sz="2000" b="1" i="1" dirty="0">
                <a:solidFill>
                  <a:schemeClr val="accent1"/>
                </a:solidFill>
                <a:latin typeface="Arial" panose="020B0604020202020204" pitchFamily="34" charset="0"/>
                <a:cs typeface="Arial" panose="020B0604020202020204" pitchFamily="34" charset="0"/>
              </a:rPr>
              <a:t>SCARCITY RENT, DIFFERENTIAL RENT AND QUASI-RENT</a:t>
            </a:r>
          </a:p>
          <a:p>
            <a:r>
              <a:rPr lang="en-US" sz="2000" b="1" dirty="0">
                <a:latin typeface="Arial" panose="020B0604020202020204" pitchFamily="34" charset="0"/>
                <a:cs typeface="Arial" panose="020B0604020202020204" pitchFamily="34" charset="0"/>
              </a:rPr>
              <a:t>        YEAR- THIRD	SEMESTER-5    SESSION -2022-2023</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BFD2D9E-423F-A1F3-F166-56196AE37E0E}"/>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rgbClr val="0070C0"/>
                </a:solidFill>
                <a:latin typeface="Arial" panose="020B0604020202020204" pitchFamily="34" charset="0"/>
                <a:cs typeface="Arial" panose="020B0604020202020204" pitchFamily="34" charset="0"/>
              </a:rPr>
              <a:t>MICROECONOMICS II</a:t>
            </a:r>
            <a:endParaRPr lang="en-IN" sz="2000" b="1" dirty="0">
              <a:solidFill>
                <a:srgbClr val="0070C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4701F10-8161-98AD-0C67-DAA06B3C2BC2}"/>
              </a:ext>
            </a:extLst>
          </p:cNvPr>
          <p:cNvSpPr txBox="1"/>
          <p:nvPr/>
        </p:nvSpPr>
        <p:spPr>
          <a:xfrm>
            <a:off x="3719245" y="4068566"/>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7" name="Picture 2" descr="Khatra Adibasi Mahavidyalaya, Bankura, Bankura, West Bengal, India, Group  ID:- Contact Address, Phone, EMail, Website, Courses Offered, Admission">
            <a:extLst>
              <a:ext uri="{FF2B5EF4-FFF2-40B4-BE49-F238E27FC236}">
                <a16:creationId xmlns:a16="http://schemas.microsoft.com/office/drawing/2014/main" id="{1B906FAB-22EE-37D1-49C3-213D14896B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B9C5EDEB-48A7-B448-5518-9C005B3E9047}"/>
              </a:ext>
            </a:extLst>
          </p:cNvPr>
          <p:cNvSpPr txBox="1"/>
          <p:nvPr/>
        </p:nvSpPr>
        <p:spPr>
          <a:xfrm>
            <a:off x="4356243" y="3206746"/>
            <a:ext cx="3380196" cy="369332"/>
          </a:xfrm>
          <a:prstGeom prst="rect">
            <a:avLst/>
          </a:prstGeom>
          <a:noFill/>
        </p:spPr>
        <p:txBody>
          <a:bodyPr wrap="square" rtlCol="0">
            <a:spAutoFit/>
          </a:bodyPr>
          <a:lstStyle/>
          <a:p>
            <a:r>
              <a:rPr lang="en-IN" dirty="0"/>
              <a:t>DATE OF LECTURE:  26/08/2022</a:t>
            </a:r>
          </a:p>
        </p:txBody>
      </p:sp>
      <p:sp>
        <p:nvSpPr>
          <p:cNvPr id="9" name="TextBox 8">
            <a:extLst>
              <a:ext uri="{FF2B5EF4-FFF2-40B4-BE49-F238E27FC236}">
                <a16:creationId xmlns:a16="http://schemas.microsoft.com/office/drawing/2014/main" id="{A4E0931F-2646-96C1-8A1B-13FF0FEAD4F7}"/>
              </a:ext>
            </a:extLst>
          </p:cNvPr>
          <p:cNvSpPr txBox="1"/>
          <p:nvPr/>
        </p:nvSpPr>
        <p:spPr>
          <a:xfrm>
            <a:off x="3359648" y="1628409"/>
            <a:ext cx="6072027"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B.Sc.(PROGRAMME) IN ECONOMICS</a:t>
            </a:r>
          </a:p>
        </p:txBody>
      </p:sp>
    </p:spTree>
    <p:extLst>
      <p:ext uri="{BB962C8B-B14F-4D97-AF65-F5344CB8AC3E}">
        <p14:creationId xmlns:p14="http://schemas.microsoft.com/office/powerpoint/2010/main" val="742869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BFBC7DF-6555-E047-EB5A-454139476DE1}"/>
              </a:ext>
            </a:extLst>
          </p:cNvPr>
          <p:cNvSpPr txBox="1"/>
          <p:nvPr/>
        </p:nvSpPr>
        <p:spPr>
          <a:xfrm>
            <a:off x="593332" y="1030087"/>
            <a:ext cx="10533579" cy="1200329"/>
          </a:xfrm>
          <a:prstGeom prst="rect">
            <a:avLst/>
          </a:prstGeom>
          <a:noFill/>
        </p:spPr>
        <p:txBody>
          <a:bodyPr wrap="square">
            <a:spAutoFit/>
          </a:bodyPr>
          <a:lstStyle/>
          <a:p>
            <a:pPr algn="just"/>
            <a:r>
              <a:rPr lang="en-US" sz="2400" b="0" i="0" dirty="0">
                <a:solidFill>
                  <a:srgbClr val="424142"/>
                </a:solidFill>
                <a:effectLst/>
                <a:latin typeface="Georgia" panose="02040502050405020303" pitchFamily="18" charset="0"/>
              </a:rPr>
              <a:t>Ricardo defined rent as, </a:t>
            </a:r>
            <a:r>
              <a:rPr lang="en-US" sz="2400" b="1" i="0" dirty="0">
                <a:solidFill>
                  <a:srgbClr val="424142"/>
                </a:solidFill>
                <a:effectLst/>
                <a:latin typeface="Georgia" panose="02040502050405020303" pitchFamily="18" charset="0"/>
              </a:rPr>
              <a:t>“that portion of the produce of the earth which is paid to the landlord for the use of the original and indestructible powers of the soil.”</a:t>
            </a:r>
            <a:endParaRPr lang="en-IN" sz="2400" dirty="0"/>
          </a:p>
        </p:txBody>
      </p:sp>
      <p:sp>
        <p:nvSpPr>
          <p:cNvPr id="7" name="TextBox 6">
            <a:extLst>
              <a:ext uri="{FF2B5EF4-FFF2-40B4-BE49-F238E27FC236}">
                <a16:creationId xmlns:a16="http://schemas.microsoft.com/office/drawing/2014/main" id="{0B69F0F7-6AB1-367F-FE00-05D83F62A0B3}"/>
              </a:ext>
            </a:extLst>
          </p:cNvPr>
          <p:cNvSpPr txBox="1"/>
          <p:nvPr/>
        </p:nvSpPr>
        <p:spPr>
          <a:xfrm>
            <a:off x="791111" y="102742"/>
            <a:ext cx="5424755" cy="461665"/>
          </a:xfrm>
          <a:prstGeom prst="rect">
            <a:avLst/>
          </a:prstGeom>
          <a:noFill/>
        </p:spPr>
        <p:txBody>
          <a:bodyPr wrap="square" rtlCol="0">
            <a:spAutoFit/>
          </a:bodyPr>
          <a:lstStyle/>
          <a:p>
            <a:r>
              <a:rPr lang="en-IN" sz="2400" b="1" dirty="0">
                <a:latin typeface="Georgia" panose="02040502050405020303" pitchFamily="18" charset="0"/>
              </a:rPr>
              <a:t>RICARDIAN THEORY OF RENT</a:t>
            </a:r>
          </a:p>
        </p:txBody>
      </p:sp>
      <p:sp>
        <p:nvSpPr>
          <p:cNvPr id="10" name="Rectangle 1">
            <a:extLst>
              <a:ext uri="{FF2B5EF4-FFF2-40B4-BE49-F238E27FC236}">
                <a16:creationId xmlns:a16="http://schemas.microsoft.com/office/drawing/2014/main" id="{CA6A2736-3F1B-B83A-1115-D681593C2A9A}"/>
              </a:ext>
            </a:extLst>
          </p:cNvPr>
          <p:cNvSpPr>
            <a:spLocks noChangeArrowheads="1"/>
          </p:cNvSpPr>
          <p:nvPr/>
        </p:nvSpPr>
        <p:spPr bwMode="auto">
          <a:xfrm rot="10800000" flipV="1">
            <a:off x="88900" y="2376181"/>
            <a:ext cx="121031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24142"/>
                </a:solidFill>
                <a:effectLst/>
                <a:latin typeface="Georgia" panose="02040502050405020303" pitchFamily="18" charset="0"/>
              </a:rPr>
              <a:t>1. Rent of land arises due to the differences in the fertility or situation of the different plots of land. It arises owing to the original and indestructible powers of the soil.</a:t>
            </a:r>
            <a:endParaRPr kumimoji="0" lang="en-US" altLang="en-US" sz="2400" b="0" i="0" u="none" strike="noStrike" cap="none" normalizeH="0" baseline="0" dirty="0">
              <a:ln>
                <a:noFill/>
              </a:ln>
              <a:solidFill>
                <a:schemeClr val="tx1"/>
              </a:solidFill>
              <a:effectLst/>
              <a:latin typeface="Georgia" panose="020405020504050203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24142"/>
                </a:solidFill>
                <a:effectLst/>
                <a:latin typeface="Georgia" panose="02040502050405020303" pitchFamily="18" charset="0"/>
              </a:rPr>
              <a:t>2. Ricardo assumes the operation of the law of diminishing marginal returns in the case of cultivation of land. As the different plots of land differ in fertility, the produce from the inferior plots of land diminishes though the total cost of production in each plot of land is the same.</a:t>
            </a:r>
            <a:endParaRPr kumimoji="0" lang="en-US" altLang="en-US" sz="2400" b="0" i="0" u="none" strike="noStrike" cap="none" normalizeH="0" baseline="0" dirty="0">
              <a:ln>
                <a:noFill/>
              </a:ln>
              <a:solidFill>
                <a:schemeClr val="tx1"/>
              </a:solidFill>
              <a:effectLst/>
              <a:latin typeface="Georgia" panose="020405020504050203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24142"/>
                </a:solidFill>
                <a:effectLst/>
                <a:latin typeface="Georgia" panose="02040502050405020303" pitchFamily="18" charset="0"/>
              </a:rPr>
              <a:t>3. Ricardo looks at the supply of land from the standpoint of the society as a whole.</a:t>
            </a:r>
            <a:endParaRPr kumimoji="0" lang="en-US" altLang="en-US" sz="2400" b="0" i="0" u="none" strike="noStrike" cap="none" normalizeH="0" baseline="0" dirty="0">
              <a:ln>
                <a:noFill/>
              </a:ln>
              <a:solidFill>
                <a:schemeClr val="tx1"/>
              </a:solidFill>
              <a:effectLst/>
              <a:latin typeface="Georgia" panose="02040502050405020303"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24142"/>
                </a:solidFill>
                <a:effectLst/>
                <a:latin typeface="Georgia" panose="02040502050405020303" pitchFamily="18" charset="0"/>
              </a:rPr>
              <a:t>4. In the Ricardian theory it is assumed that land, being a gift of nature, has no supply price and no cost of prod</a:t>
            </a:r>
            <a:endParaRPr kumimoji="0" lang="en-US" altLang="en-US" sz="2400" b="0" i="0" u="none" strike="noStrike" cap="none" normalizeH="0" baseline="0" dirty="0">
              <a:ln>
                <a:noFill/>
              </a:ln>
              <a:solidFill>
                <a:schemeClr val="tx1"/>
              </a:solidFill>
              <a:effectLst/>
              <a:latin typeface="Georgia" panose="02040502050405020303" pitchFamily="18" charset="0"/>
            </a:endParaRPr>
          </a:p>
        </p:txBody>
      </p:sp>
    </p:spTree>
    <p:extLst>
      <p:ext uri="{BB962C8B-B14F-4D97-AF65-F5344CB8AC3E}">
        <p14:creationId xmlns:p14="http://schemas.microsoft.com/office/powerpoint/2010/main" val="3391900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545FCFF-A2BD-7DA0-59A3-4C835B2461DE}"/>
              </a:ext>
            </a:extLst>
          </p:cNvPr>
          <p:cNvSpPr txBox="1"/>
          <p:nvPr/>
        </p:nvSpPr>
        <p:spPr>
          <a:xfrm>
            <a:off x="889000" y="787400"/>
            <a:ext cx="10782300" cy="1200329"/>
          </a:xfrm>
          <a:prstGeom prst="rect">
            <a:avLst/>
          </a:prstGeom>
          <a:noFill/>
        </p:spPr>
        <p:txBody>
          <a:bodyPr wrap="square">
            <a:spAutoFit/>
          </a:bodyPr>
          <a:lstStyle/>
          <a:p>
            <a:pPr algn="just"/>
            <a:r>
              <a:rPr lang="en-US" sz="2400" b="1" i="0" dirty="0">
                <a:solidFill>
                  <a:srgbClr val="424142"/>
                </a:solidFill>
                <a:effectLst/>
                <a:latin typeface="Georgia" panose="02040502050405020303" pitchFamily="18" charset="0"/>
              </a:rPr>
              <a:t>According to Ricardo rent arises for two main reasons:</a:t>
            </a:r>
            <a:endParaRPr lang="en-US" sz="2400" b="0" i="0" dirty="0">
              <a:solidFill>
                <a:srgbClr val="424142"/>
              </a:solidFill>
              <a:effectLst/>
              <a:latin typeface="Georgia" panose="02040502050405020303" pitchFamily="18" charset="0"/>
            </a:endParaRPr>
          </a:p>
          <a:p>
            <a:pPr algn="just"/>
            <a:r>
              <a:rPr lang="en-US" sz="2400" b="0" i="0" dirty="0">
                <a:solidFill>
                  <a:srgbClr val="424142"/>
                </a:solidFill>
                <a:effectLst/>
                <a:latin typeface="Georgia" panose="02040502050405020303" pitchFamily="18" charset="0"/>
              </a:rPr>
              <a:t>(1) Scarcity of land as a factor and</a:t>
            </a:r>
          </a:p>
          <a:p>
            <a:pPr algn="just"/>
            <a:r>
              <a:rPr lang="en-US" sz="2400" b="0" i="0" dirty="0">
                <a:solidFill>
                  <a:srgbClr val="424142"/>
                </a:solidFill>
                <a:effectLst/>
                <a:latin typeface="Georgia" panose="02040502050405020303" pitchFamily="18" charset="0"/>
              </a:rPr>
              <a:t>(2) Differences in the fertility of the soil.</a:t>
            </a:r>
          </a:p>
        </p:txBody>
      </p:sp>
      <p:sp>
        <p:nvSpPr>
          <p:cNvPr id="8" name="TextBox 7">
            <a:extLst>
              <a:ext uri="{FF2B5EF4-FFF2-40B4-BE49-F238E27FC236}">
                <a16:creationId xmlns:a16="http://schemas.microsoft.com/office/drawing/2014/main" id="{CB73DA30-42A1-046A-802B-336B5032A535}"/>
              </a:ext>
            </a:extLst>
          </p:cNvPr>
          <p:cNvSpPr txBox="1"/>
          <p:nvPr/>
        </p:nvSpPr>
        <p:spPr>
          <a:xfrm>
            <a:off x="342900" y="3042335"/>
            <a:ext cx="11658600" cy="830997"/>
          </a:xfrm>
          <a:prstGeom prst="rect">
            <a:avLst/>
          </a:prstGeom>
          <a:noFill/>
        </p:spPr>
        <p:txBody>
          <a:bodyPr wrap="square">
            <a:spAutoFit/>
          </a:bodyPr>
          <a:lstStyle/>
          <a:p>
            <a:r>
              <a:rPr lang="en-US" sz="2400" dirty="0">
                <a:latin typeface="Georgia" panose="02040502050405020303" pitchFamily="18" charset="0"/>
              </a:rPr>
              <a:t>This rent arises due to the scarcity of homogenous land. This rent is, therefore, called scarcity rent. </a:t>
            </a:r>
            <a:endParaRPr lang="en-IN" sz="2400" dirty="0">
              <a:latin typeface="Georgia" panose="02040502050405020303" pitchFamily="18" charset="0"/>
            </a:endParaRPr>
          </a:p>
        </p:txBody>
      </p:sp>
      <p:sp>
        <p:nvSpPr>
          <p:cNvPr id="13" name="TextBox 12">
            <a:extLst>
              <a:ext uri="{FF2B5EF4-FFF2-40B4-BE49-F238E27FC236}">
                <a16:creationId xmlns:a16="http://schemas.microsoft.com/office/drawing/2014/main" id="{DB60829F-B835-918C-C015-14E091226F70}"/>
              </a:ext>
            </a:extLst>
          </p:cNvPr>
          <p:cNvSpPr txBox="1"/>
          <p:nvPr/>
        </p:nvSpPr>
        <p:spPr>
          <a:xfrm>
            <a:off x="342900" y="2413000"/>
            <a:ext cx="7886700" cy="523220"/>
          </a:xfrm>
          <a:prstGeom prst="rect">
            <a:avLst/>
          </a:prstGeom>
          <a:noFill/>
        </p:spPr>
        <p:txBody>
          <a:bodyPr wrap="square" rtlCol="0">
            <a:spAutoFit/>
          </a:bodyPr>
          <a:lstStyle/>
          <a:p>
            <a:r>
              <a:rPr lang="en-IN" sz="2800" b="1" dirty="0">
                <a:latin typeface="Georgia" panose="02040502050405020303" pitchFamily="18" charset="0"/>
              </a:rPr>
              <a:t>SCARCITY RENT</a:t>
            </a:r>
          </a:p>
        </p:txBody>
      </p:sp>
      <p:pic>
        <p:nvPicPr>
          <p:cNvPr id="17" name="Picture 16">
            <a:extLst>
              <a:ext uri="{FF2B5EF4-FFF2-40B4-BE49-F238E27FC236}">
                <a16:creationId xmlns:a16="http://schemas.microsoft.com/office/drawing/2014/main" id="{DB24CBCA-B5DC-929C-FAA8-2DA10964DAE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40100" y="3873332"/>
            <a:ext cx="5867400" cy="2883557"/>
          </a:xfrm>
          <a:prstGeom prst="rect">
            <a:avLst/>
          </a:prstGeom>
          <a:noFill/>
          <a:ln>
            <a:noFill/>
          </a:ln>
        </p:spPr>
      </p:pic>
    </p:spTree>
    <p:extLst>
      <p:ext uri="{BB962C8B-B14F-4D97-AF65-F5344CB8AC3E}">
        <p14:creationId xmlns:p14="http://schemas.microsoft.com/office/powerpoint/2010/main" val="238985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D16D2F7-36A9-CCE8-3433-C65D1F938C06}"/>
              </a:ext>
            </a:extLst>
          </p:cNvPr>
          <p:cNvSpPr txBox="1"/>
          <p:nvPr/>
        </p:nvSpPr>
        <p:spPr>
          <a:xfrm>
            <a:off x="266700" y="889001"/>
            <a:ext cx="11925300" cy="1384995"/>
          </a:xfrm>
          <a:prstGeom prst="rect">
            <a:avLst/>
          </a:prstGeom>
          <a:noFill/>
        </p:spPr>
        <p:txBody>
          <a:bodyPr wrap="square">
            <a:spAutoFit/>
          </a:bodyPr>
          <a:lstStyle/>
          <a:p>
            <a:pPr algn="just"/>
            <a:r>
              <a:rPr lang="en-US" sz="2000" dirty="0">
                <a:latin typeface="Georgia" panose="02040502050405020303" pitchFamily="18" charset="0"/>
              </a:rPr>
              <a:t>Differential rent arises when quality of plot varies across the land. If one plot is relatively more fertile than </a:t>
            </a:r>
            <a:r>
              <a:rPr lang="en-US" sz="2400" dirty="0">
                <a:latin typeface="Georgia" panose="02040502050405020303" pitchFamily="18" charset="0"/>
              </a:rPr>
              <a:t>the</a:t>
            </a:r>
            <a:r>
              <a:rPr lang="en-US" sz="2000" dirty="0">
                <a:latin typeface="Georgia" panose="02040502050405020303" pitchFamily="18" charset="0"/>
              </a:rPr>
              <a:t> other plot, the average cost of production will be lower in the first one. When price rises over the average minimum cost of production in less fertile land, a surplus will be generated in the more fertile land and this surplus is called differential rent. </a:t>
            </a:r>
            <a:endParaRPr lang="en-IN" sz="2000" dirty="0">
              <a:latin typeface="Georgia" panose="02040502050405020303" pitchFamily="18" charset="0"/>
            </a:endParaRPr>
          </a:p>
        </p:txBody>
      </p:sp>
      <p:sp>
        <p:nvSpPr>
          <p:cNvPr id="5" name="TextBox 4">
            <a:extLst>
              <a:ext uri="{FF2B5EF4-FFF2-40B4-BE49-F238E27FC236}">
                <a16:creationId xmlns:a16="http://schemas.microsoft.com/office/drawing/2014/main" id="{293F661F-6CF7-9BD0-D57F-702A790ABB1D}"/>
              </a:ext>
            </a:extLst>
          </p:cNvPr>
          <p:cNvSpPr txBox="1"/>
          <p:nvPr/>
        </p:nvSpPr>
        <p:spPr>
          <a:xfrm>
            <a:off x="1130300" y="241300"/>
            <a:ext cx="4618801" cy="523220"/>
          </a:xfrm>
          <a:prstGeom prst="rect">
            <a:avLst/>
          </a:prstGeom>
          <a:noFill/>
        </p:spPr>
        <p:txBody>
          <a:bodyPr wrap="square" rtlCol="0">
            <a:spAutoFit/>
          </a:bodyPr>
          <a:lstStyle/>
          <a:p>
            <a:r>
              <a:rPr lang="en-IN" sz="2800" b="1" dirty="0">
                <a:latin typeface="Georgia" panose="02040502050405020303" pitchFamily="18" charset="0"/>
              </a:rPr>
              <a:t>DIFFERENTIAL</a:t>
            </a:r>
            <a:r>
              <a:rPr lang="en-IN" sz="2000" dirty="0">
                <a:latin typeface="Georgia" panose="02040502050405020303" pitchFamily="18" charset="0"/>
              </a:rPr>
              <a:t> </a:t>
            </a:r>
            <a:r>
              <a:rPr lang="en-IN" sz="2800" b="1" dirty="0">
                <a:latin typeface="Georgia" panose="02040502050405020303" pitchFamily="18" charset="0"/>
              </a:rPr>
              <a:t>RENT</a:t>
            </a:r>
          </a:p>
        </p:txBody>
      </p:sp>
      <p:pic>
        <p:nvPicPr>
          <p:cNvPr id="6" name="Picture 5">
            <a:extLst>
              <a:ext uri="{FF2B5EF4-FFF2-40B4-BE49-F238E27FC236}">
                <a16:creationId xmlns:a16="http://schemas.microsoft.com/office/drawing/2014/main" id="{F0F7A358-228B-D079-3956-DD378D8382B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52811" y="2398478"/>
            <a:ext cx="6329289" cy="4459522"/>
          </a:xfrm>
          <a:prstGeom prst="rect">
            <a:avLst/>
          </a:prstGeom>
          <a:noFill/>
          <a:ln>
            <a:noFill/>
          </a:ln>
        </p:spPr>
      </p:pic>
    </p:spTree>
    <p:extLst>
      <p:ext uri="{BB962C8B-B14F-4D97-AF65-F5344CB8AC3E}">
        <p14:creationId xmlns:p14="http://schemas.microsoft.com/office/powerpoint/2010/main" val="2759344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8EE6D75-8F8D-57C6-03D3-9872F0943B96}"/>
              </a:ext>
            </a:extLst>
          </p:cNvPr>
          <p:cNvSpPr txBox="1"/>
          <p:nvPr/>
        </p:nvSpPr>
        <p:spPr>
          <a:xfrm flipH="1">
            <a:off x="642619" y="609600"/>
            <a:ext cx="3408681" cy="523220"/>
          </a:xfrm>
          <a:prstGeom prst="rect">
            <a:avLst/>
          </a:prstGeom>
          <a:noFill/>
        </p:spPr>
        <p:txBody>
          <a:bodyPr wrap="square" rtlCol="0">
            <a:spAutoFit/>
          </a:bodyPr>
          <a:lstStyle/>
          <a:p>
            <a:r>
              <a:rPr lang="en-IN" sz="2800" b="1" dirty="0">
                <a:latin typeface="Georgia" panose="02040502050405020303" pitchFamily="18" charset="0"/>
              </a:rPr>
              <a:t>QUASI-RENT</a:t>
            </a:r>
          </a:p>
        </p:txBody>
      </p:sp>
      <p:sp>
        <p:nvSpPr>
          <p:cNvPr id="5" name="TextBox 4">
            <a:extLst>
              <a:ext uri="{FF2B5EF4-FFF2-40B4-BE49-F238E27FC236}">
                <a16:creationId xmlns:a16="http://schemas.microsoft.com/office/drawing/2014/main" id="{9EC7B24A-1021-1975-EFFD-3DED74C3FC1A}"/>
              </a:ext>
            </a:extLst>
          </p:cNvPr>
          <p:cNvSpPr txBox="1"/>
          <p:nvPr/>
        </p:nvSpPr>
        <p:spPr>
          <a:xfrm>
            <a:off x="292100" y="1333500"/>
            <a:ext cx="11404600" cy="1200329"/>
          </a:xfrm>
          <a:prstGeom prst="rect">
            <a:avLst/>
          </a:prstGeom>
          <a:noFill/>
        </p:spPr>
        <p:txBody>
          <a:bodyPr wrap="square" rtlCol="0">
            <a:spAutoFit/>
          </a:bodyPr>
          <a:lstStyle/>
          <a:p>
            <a:pPr algn="just"/>
            <a:r>
              <a:rPr lang="en-IN" sz="2400" dirty="0">
                <a:latin typeface="Georgia" panose="02040502050405020303" pitchFamily="18" charset="0"/>
              </a:rPr>
              <a:t>The concept of Quasi-rent was developed by Prof. Alfred Marshall. According to him quasi-rent is a temporary  gain which a factor of production earns due to temporary limitation in its supply. </a:t>
            </a:r>
          </a:p>
        </p:txBody>
      </p:sp>
      <p:pic>
        <p:nvPicPr>
          <p:cNvPr id="6" name="Picture 5">
            <a:extLst>
              <a:ext uri="{FF2B5EF4-FFF2-40B4-BE49-F238E27FC236}">
                <a16:creationId xmlns:a16="http://schemas.microsoft.com/office/drawing/2014/main" id="{51C83E5B-65E5-FA81-4B64-3602BE488A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45267" y="2533830"/>
            <a:ext cx="6254433" cy="3816170"/>
          </a:xfrm>
          <a:prstGeom prst="rect">
            <a:avLst/>
          </a:prstGeom>
          <a:noFill/>
          <a:ln>
            <a:noFill/>
          </a:ln>
        </p:spPr>
      </p:pic>
    </p:spTree>
    <p:extLst>
      <p:ext uri="{BB962C8B-B14F-4D97-AF65-F5344CB8AC3E}">
        <p14:creationId xmlns:p14="http://schemas.microsoft.com/office/powerpoint/2010/main" val="3613705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4CBCA62-87CC-1F90-9680-22484284B29A}"/>
              </a:ext>
            </a:extLst>
          </p:cNvPr>
          <p:cNvSpPr txBox="1"/>
          <p:nvPr/>
        </p:nvSpPr>
        <p:spPr>
          <a:xfrm>
            <a:off x="3759200" y="2832100"/>
            <a:ext cx="3733800" cy="523220"/>
          </a:xfrm>
          <a:prstGeom prst="rect">
            <a:avLst/>
          </a:prstGeom>
          <a:noFill/>
        </p:spPr>
        <p:txBody>
          <a:bodyPr wrap="square" rtlCol="0">
            <a:spAutoFit/>
          </a:bodyPr>
          <a:lstStyle/>
          <a:p>
            <a:pPr algn="ctr"/>
            <a:r>
              <a:rPr lang="en-IN" sz="2800" b="1" i="1" dirty="0"/>
              <a:t>THANK YOU</a:t>
            </a:r>
          </a:p>
        </p:txBody>
      </p:sp>
    </p:spTree>
    <p:extLst>
      <p:ext uri="{BB962C8B-B14F-4D97-AF65-F5344CB8AC3E}">
        <p14:creationId xmlns:p14="http://schemas.microsoft.com/office/powerpoint/2010/main" val="29753245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394</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4</cp:revision>
  <dcterms:created xsi:type="dcterms:W3CDTF">2023-07-06T17:08:51Z</dcterms:created>
  <dcterms:modified xsi:type="dcterms:W3CDTF">2023-09-14T04:15:29Z</dcterms:modified>
</cp:coreProperties>
</file>